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sldIdLst>
    <p:sldId id="306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>
        <p:scale>
          <a:sx n="60" d="100"/>
          <a:sy n="60" d="100"/>
        </p:scale>
        <p:origin x="-3132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 </a:t>
            </a:r>
            <a:br>
              <a:rPr lang="cs-CZ" b="1" dirty="0" smtClean="0"/>
            </a:br>
            <a:r>
              <a:rPr lang="cs-CZ" b="1" dirty="0" smtClean="0"/>
              <a:t>Sekvence s nízkou diskrepancí 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cs-CZ" b="1" dirty="0" smtClean="0"/>
              <a:t>metody</a:t>
            </a:r>
            <a:r>
              <a:rPr lang="en-US" b="1" dirty="0" smtClean="0"/>
              <a:t> quasi-Monte Carlo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Radical inversion based points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8840"/>
            <a:ext cx="8839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2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pro path tracing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cs-CZ" dirty="0" smtClean="0"/>
              <a:t>Cesty jsou </a:t>
            </a:r>
            <a:r>
              <a:rPr lang="cs-CZ" dirty="0" smtClean="0"/>
              <a:t>„</a:t>
            </a:r>
            <a:r>
              <a:rPr lang="cs-CZ" dirty="0" smtClean="0"/>
              <a:t>body“ </a:t>
            </a:r>
            <a:r>
              <a:rPr lang="cs-CZ" dirty="0" smtClean="0"/>
              <a:t>ve </a:t>
            </a:r>
            <a:r>
              <a:rPr lang="cs-CZ" dirty="0" err="1" smtClean="0"/>
              <a:t>vysokodimenzionálním</a:t>
            </a:r>
            <a:r>
              <a:rPr lang="cs-CZ" dirty="0" smtClean="0"/>
              <a:t> </a:t>
            </a:r>
            <a:r>
              <a:rPr lang="cs-CZ" dirty="0" smtClean="0"/>
              <a:t>prostoru cest</a:t>
            </a:r>
            <a:endParaRPr lang="cs-CZ" dirty="0" smtClean="0"/>
          </a:p>
          <a:p>
            <a:r>
              <a:rPr lang="cs-CZ" dirty="0" smtClean="0"/>
              <a:t>Veškerá </a:t>
            </a:r>
            <a:r>
              <a:rPr lang="cs-CZ" dirty="0" smtClean="0"/>
              <a:t>náhodná čísla použitá pro konstrukci jedné cestu jsou různé komponenty jednoho dlouhého „náhodného vektoru“</a:t>
            </a:r>
          </a:p>
          <a:p>
            <a:endParaRPr lang="cs-CZ" dirty="0" smtClean="0"/>
          </a:p>
          <a:p>
            <a:r>
              <a:rPr lang="cs-CZ" dirty="0" smtClean="0"/>
              <a:t>Další </a:t>
            </a:r>
            <a:r>
              <a:rPr lang="cs-CZ" dirty="0" smtClean="0"/>
              <a:t>cesta – další náhodný vektor ve vysokodimenzionálním prostoru.</a:t>
            </a:r>
          </a:p>
          <a:p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 smtClean="0"/>
              <a:t>náhodné vektory dobře pokrývají vysokodimenzionální prostor, pak cesty dobře pokrývají celý prostor cest ve scéně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Transformace náhodných čísel</a:t>
            </a:r>
            <a:endParaRPr lang="en-US" b="1" dirty="0"/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4744"/>
            <a:ext cx="7200000" cy="53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93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/>
              <a:t>Ukázka </a:t>
            </a:r>
            <a:r>
              <a:rPr lang="cs-CZ" b="1" dirty="0" smtClean="0"/>
              <a:t>výsledků pro </a:t>
            </a:r>
            <a:r>
              <a:rPr lang="cs-CZ" b="1" dirty="0"/>
              <a:t>MC a QMC</a:t>
            </a:r>
            <a:endParaRPr lang="en-US" b="1" dirty="0"/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1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Metody Quasi Monte Carlo (QMC)</a:t>
            </a:r>
            <a:endParaRPr lang="en-US" sz="28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Nevýhody QMC: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 obrázku mohou vzniknout viditelné „vzory“ (místo šumu v MC)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61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Stratified</a:t>
            </a:r>
            <a:r>
              <a:rPr lang="cs-CZ" b="1" dirty="0"/>
              <a:t> </a:t>
            </a:r>
            <a:r>
              <a:rPr lang="cs-CZ" b="1" dirty="0" err="1"/>
              <a:t>sampling</a:t>
            </a:r>
            <a:endParaRPr lang="en-US" b="1" dirty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1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60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10 cest na pixel</a:t>
            </a:r>
            <a:endParaRPr lang="en-US">
              <a:latin typeface="+mj-lt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23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Metody Quasi </a:t>
            </a:r>
            <a:r>
              <a:rPr lang="cs-CZ" sz="2800" dirty="0" err="1"/>
              <a:t>Monte</a:t>
            </a:r>
            <a:r>
              <a:rPr lang="cs-CZ" sz="2800" dirty="0"/>
              <a:t> </a:t>
            </a:r>
            <a:r>
              <a:rPr lang="cs-CZ" sz="2800" dirty="0" err="1"/>
              <a:t>Carlo</a:t>
            </a:r>
            <a:r>
              <a:rPr lang="cs-CZ" sz="2800" dirty="0"/>
              <a:t> (QMC)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Použití striktně deterministických sekvencí místo náhodných čísel</a:t>
            </a:r>
          </a:p>
          <a:p>
            <a:endParaRPr lang="cs-CZ" dirty="0" smtClean="0"/>
          </a:p>
          <a:p>
            <a:r>
              <a:rPr lang="cs-CZ" dirty="0" smtClean="0"/>
              <a:t>Vše funguje jako v MC, důkazy se ale nemohou opírat o teorii pravděpodobnosti (nic není náhodné)</a:t>
            </a:r>
          </a:p>
          <a:p>
            <a:endParaRPr lang="cs-CZ" dirty="0" smtClean="0"/>
          </a:p>
          <a:p>
            <a:r>
              <a:rPr lang="cs-CZ" dirty="0" smtClean="0"/>
              <a:t>Použité sekvence čísel s nízkou </a:t>
            </a:r>
            <a:r>
              <a:rPr lang="cs-CZ" dirty="0" err="1" smtClean="0"/>
              <a:t>dikrepancí</a:t>
            </a:r>
            <a:r>
              <a:rPr lang="cs-CZ" dirty="0" smtClean="0"/>
              <a:t> (</a:t>
            </a:r>
            <a:r>
              <a:rPr lang="cs-CZ" b="1" dirty="0" err="1" smtClean="0"/>
              <a:t>low</a:t>
            </a:r>
            <a:r>
              <a:rPr lang="cs-CZ" b="1" dirty="0" smtClean="0"/>
              <a:t>-</a:t>
            </a:r>
            <a:r>
              <a:rPr lang="cs-CZ" b="1" dirty="0" err="1" smtClean="0"/>
              <a:t>discrepancy</a:t>
            </a:r>
            <a:r>
              <a:rPr lang="cs-CZ" b="1" dirty="0" smtClean="0"/>
              <a:t> </a:t>
            </a:r>
            <a:r>
              <a:rPr lang="cs-CZ" b="1" dirty="0" err="1" smtClean="0"/>
              <a:t>sequences</a:t>
            </a:r>
            <a:r>
              <a:rPr lang="cs-CZ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83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Discrepancy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dirty="0" smtClean="0"/>
              <a:t>Cíl: Co nejrovnoměrnější pokrytí integračního oboru vzorky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10661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4942909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Low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(more uniform)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1" y="4942909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(clusters of points)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43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-dimensional “brick”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True volume of the “brick” function:</a:t>
            </a:r>
          </a:p>
          <a:p>
            <a:endParaRPr lang="en-US" dirty="0" smtClean="0"/>
          </a:p>
          <a:p>
            <a:r>
              <a:rPr lang="en-US" dirty="0" smtClean="0"/>
              <a:t>MC estimate of the volume of the “brick”: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54081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9615"/>
            <a:ext cx="1877378" cy="3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39441"/>
            <a:ext cx="2494598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5939988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total number of sample points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66124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number of sample points that 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actually fell inside the “brick”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36096" y="52292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56612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539552" y="4869160"/>
            <a:ext cx="2028426" cy="1477186"/>
            <a:chOff x="5580112" y="2564904"/>
            <a:chExt cx="3017218" cy="2197266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2868" t="3173"/>
            <a:stretch>
              <a:fillRect/>
            </a:stretch>
          </p:blipFill>
          <p:spPr bwMode="auto">
            <a:xfrm>
              <a:off x="5580112" y="2564904"/>
              <a:ext cx="3017218" cy="21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76380" y="3140968"/>
              <a:ext cx="1387908" cy="144016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9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Discrepancy (of a point sequence) is the maximum possible error of the MC </a:t>
            </a:r>
            <a:r>
              <a:rPr lang="en-US" dirty="0" err="1" smtClean="0"/>
              <a:t>quadrature</a:t>
            </a:r>
            <a:r>
              <a:rPr lang="en-US" dirty="0" smtClean="0"/>
              <a:t> of the “brick” function over all possible brick shapes: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serves as a measure of the uniformity of a point set</a:t>
            </a:r>
          </a:p>
          <a:p>
            <a:pPr lvl="1"/>
            <a:r>
              <a:rPr lang="en-US" dirty="0" smtClean="0"/>
              <a:t>must converge to zero as N -&gt; </a:t>
            </a:r>
            <a:r>
              <a:rPr lang="en-US" dirty="0" err="1" smtClean="0"/>
              <a:t>infty</a:t>
            </a:r>
            <a:endParaRPr lang="en-US" dirty="0" smtClean="0"/>
          </a:p>
          <a:p>
            <a:pPr lvl="1"/>
            <a:r>
              <a:rPr lang="en-US" dirty="0" smtClean="0"/>
              <a:t>the lower the better (cf. </a:t>
            </a:r>
            <a:r>
              <a:rPr lang="en-US" b="1" dirty="0" err="1" smtClean="0"/>
              <a:t>Koksma-Hlawka</a:t>
            </a:r>
            <a:r>
              <a:rPr lang="en-US" b="1" dirty="0" smtClean="0"/>
              <a:t> Inequality</a:t>
            </a:r>
            <a:r>
              <a:rPr lang="en-US" dirty="0" smtClean="0"/>
              <a:t>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735003" cy="8915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624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the KH inequality only applies to </a:t>
            </a:r>
            <a:r>
              <a:rPr lang="en-US" i="1" dirty="0" smtClean="0"/>
              <a:t>f</a:t>
            </a:r>
            <a:r>
              <a:rPr lang="en-US" dirty="0" smtClean="0"/>
              <a:t> with finite variation</a:t>
            </a:r>
          </a:p>
          <a:p>
            <a:pPr lvl="1"/>
            <a:r>
              <a:rPr lang="en-US" dirty="0" smtClean="0"/>
              <a:t>QMC can still be applied even if the variation of f is infinite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643688" cy="10715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52120" y="213285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170080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</a:t>
            </a:r>
            <a:r>
              <a:rPr lang="cs-CZ" sz="2400" dirty="0" err="1" smtClean="0">
                <a:latin typeface="+mj-lt"/>
              </a:rPr>
              <a:t>variation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f</a:t>
            </a:r>
            <a:endParaRPr lang="en-US" sz="2400" i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34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Van der Corput Sequence </a:t>
            </a:r>
            <a:r>
              <a:rPr lang="en-US" dirty="0" smtClean="0"/>
              <a:t>(base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point placed in the middle of the interval</a:t>
            </a:r>
          </a:p>
          <a:p>
            <a:r>
              <a:rPr lang="en-US" dirty="0" smtClean="0"/>
              <a:t>then the interval is divided in half</a:t>
            </a:r>
            <a:endParaRPr lang="cs-CZ" dirty="0" smtClean="0"/>
          </a:p>
          <a:p>
            <a:r>
              <a:rPr lang="cs-CZ" dirty="0" smtClean="0"/>
              <a:t>has </a:t>
            </a:r>
            <a:r>
              <a:rPr lang="cs-CZ" dirty="0" err="1" smtClean="0"/>
              <a:t>low</a:t>
            </a:r>
            <a:r>
              <a:rPr lang="cs-CZ" dirty="0" smtClean="0"/>
              <a:t>-</a:t>
            </a:r>
            <a:r>
              <a:rPr lang="cs-CZ" dirty="0" err="1" smtClean="0"/>
              <a:t>discrepancy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Table credit: Laszlo </a:t>
            </a:r>
            <a:r>
              <a:rPr lang="en-US" sz="1600" dirty="0" err="1" smtClean="0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93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 ... </a:t>
            </a:r>
            <a:r>
              <a:rPr lang="cs-CZ" b="1" dirty="0" smtClean="0"/>
              <a:t>Base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radical</a:t>
            </a:r>
            <a:r>
              <a:rPr lang="cs-CZ" dirty="0" smtClean="0"/>
              <a:t> inverse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3641576"/>
            <a:ext cx="529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6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r>
              <a:rPr lang="cs-CZ" dirty="0" smtClean="0"/>
              <a:t> (base </a:t>
            </a:r>
            <a:r>
              <a:rPr lang="cs-CZ" i="1" dirty="0" smtClean="0"/>
              <a:t>b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215201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RadicalInverse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Base,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i)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Digit, Radical, Inverse;</a:t>
            </a: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Digit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= Radical = 1.0 / (double)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Inverse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0.0;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while(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	Inverse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+= Digit * (double) (i % Base);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Digit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*= Radical;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/=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Inverse;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9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</TotalTime>
  <Words>549</Words>
  <Application>Microsoft Office PowerPoint</Application>
  <PresentationFormat>Předvádění na obrazovce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Hrany</vt:lpstr>
      <vt:lpstr>Počítačová grafika III –  Sekvence s nízkou diskrepancí a metody quasi-Monte Carlo</vt:lpstr>
      <vt:lpstr>Metody Quasi Monte Carlo (QMC)</vt:lpstr>
      <vt:lpstr>Discrepancy</vt:lpstr>
      <vt:lpstr>Defining discrepancy</vt:lpstr>
      <vt:lpstr>Discrepancy</vt:lpstr>
      <vt:lpstr>Koksma-Hlawka inequality</vt:lpstr>
      <vt:lpstr>Van der Corput Sequence (base 2)</vt:lpstr>
      <vt:lpstr>Van der Corput Sequence</vt:lpstr>
      <vt:lpstr>Van der Corput Sequence (base b)</vt:lpstr>
      <vt:lpstr>Radical inversion based points in higher dimension</vt:lpstr>
      <vt:lpstr>Použité pro path tracing</vt:lpstr>
      <vt:lpstr>Transformace náhodných čísel</vt:lpstr>
      <vt:lpstr>Ukázka výsledků pro MC a QMC</vt:lpstr>
      <vt:lpstr>Metody Quasi Monte Carlo (QMC)</vt:lpstr>
      <vt:lpstr>Stratified sampling</vt:lpstr>
      <vt:lpstr>Quasi-Monte Carlo</vt:lpstr>
      <vt:lpstr>Fixní náhodná sekvence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Quasi-Monte Carlo - Počítačová grafika III (NPGR010)</dc:title>
  <dc:creator>Jaroslav Křivánek</dc:creator>
  <cp:lastModifiedBy>jarda</cp:lastModifiedBy>
  <cp:revision>3113</cp:revision>
  <dcterms:created xsi:type="dcterms:W3CDTF">2006-11-17T09:10:54Z</dcterms:created>
  <dcterms:modified xsi:type="dcterms:W3CDTF">2014-12-02T19:17:46Z</dcterms:modified>
</cp:coreProperties>
</file>